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DM Sans" pitchFamily="2" charset="0"/>
      <p:regular r:id="rId12"/>
    </p:embeddedFont>
    <p:embeddedFont>
      <p:font typeface="DM Sans Bold" charset="0"/>
      <p:regular r:id="rId13"/>
    </p:embeddedFont>
    <p:embeddedFont>
      <p:font typeface="DM Sans Italic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18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19139" flipH="1">
            <a:off x="1717312" y="-2532663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CA"/>
          </a:p>
        </p:txBody>
      </p:sp>
      <p:sp>
        <p:nvSpPr>
          <p:cNvPr id="3" name="AutoShape 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CA"/>
          </a:p>
        </p:txBody>
      </p:sp>
      <p:sp>
        <p:nvSpPr>
          <p:cNvPr id="4" name="TextBox 4"/>
          <p:cNvSpPr txBox="1"/>
          <p:nvPr/>
        </p:nvSpPr>
        <p:spPr>
          <a:xfrm>
            <a:off x="676318" y="2197073"/>
            <a:ext cx="17220123" cy="33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92"/>
              </a:lnSpc>
            </a:pPr>
            <a:r>
              <a:rPr lang="en-US" sz="11076">
                <a:solidFill>
                  <a:srgbClr val="000000"/>
                </a:solidFill>
                <a:latin typeface="DM Sans Bold"/>
              </a:rPr>
              <a:t>La mondialisation et le sport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098155"/>
            <a:ext cx="530621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Sadou Ba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02456" y="8098155"/>
            <a:ext cx="938125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Fas-1001, Introduction aux mégadonnées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780159">
            <a:off x="3570387" y="-1491388"/>
            <a:ext cx="15529570" cy="15335451"/>
          </a:xfrm>
          <a:custGeom>
            <a:avLst/>
            <a:gdLst/>
            <a:ahLst/>
            <a:cxnLst/>
            <a:rect l="l" t="t" r="r" b="b"/>
            <a:pathLst>
              <a:path w="15529570" h="15335451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CA"/>
          </a:p>
        </p:txBody>
      </p:sp>
      <p:grpSp>
        <p:nvGrpSpPr>
          <p:cNvPr id="3" name="Group 3"/>
          <p:cNvGrpSpPr/>
          <p:nvPr/>
        </p:nvGrpSpPr>
        <p:grpSpPr>
          <a:xfrm>
            <a:off x="1480133" y="3383763"/>
            <a:ext cx="15327734" cy="3519473"/>
            <a:chOff x="0" y="0"/>
            <a:chExt cx="20436979" cy="4692631"/>
          </a:xfrm>
        </p:grpSpPr>
        <p:sp>
          <p:nvSpPr>
            <p:cNvPr id="4" name="TextBox 4"/>
            <p:cNvSpPr txBox="1"/>
            <p:nvPr/>
          </p:nvSpPr>
          <p:spPr>
            <a:xfrm>
              <a:off x="0" y="155575"/>
              <a:ext cx="12839028" cy="1527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90"/>
                </a:lnSpc>
                <a:spcBef>
                  <a:spcPct val="0"/>
                </a:spcBef>
              </a:pPr>
              <a:r>
                <a:rPr lang="en-US" sz="7575">
                  <a:solidFill>
                    <a:srgbClr val="000000"/>
                  </a:solidFill>
                  <a:latin typeface="DM Sans Bold"/>
                </a:rPr>
                <a:t>Questions-réponses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016356"/>
              <a:ext cx="1283902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Merci de votre attention !</a:t>
              </a:r>
            </a:p>
          </p:txBody>
        </p:sp>
        <p:sp>
          <p:nvSpPr>
            <p:cNvPr id="6" name="AutoShape 6"/>
            <p:cNvSpPr/>
            <p:nvPr/>
          </p:nvSpPr>
          <p:spPr>
            <a:xfrm rot="1068">
              <a:off x="1" y="2949565"/>
              <a:ext cx="20436976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CA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042111" cy="4755615"/>
          </a:xfrm>
          <a:custGeom>
            <a:avLst/>
            <a:gdLst/>
            <a:ahLst/>
            <a:cxnLst/>
            <a:rect l="l" t="t" r="r" b="b"/>
            <a:pathLst>
              <a:path w="8042111" h="4755615">
                <a:moveTo>
                  <a:pt x="0" y="0"/>
                </a:moveTo>
                <a:lnTo>
                  <a:pt x="8042111" y="0"/>
                </a:lnTo>
                <a:lnTo>
                  <a:pt x="8042111" y="4755615"/>
                </a:lnTo>
                <a:lnTo>
                  <a:pt x="0" y="475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651" b="-29456"/>
            </a:stretch>
          </a:blipFill>
        </p:spPr>
        <p:txBody>
          <a:bodyPr/>
          <a:lstStyle/>
          <a:p>
            <a:endParaRPr lang="fr-CA"/>
          </a:p>
        </p:txBody>
      </p:sp>
      <p:sp>
        <p:nvSpPr>
          <p:cNvPr id="3" name="Freeform 3"/>
          <p:cNvSpPr/>
          <p:nvPr/>
        </p:nvSpPr>
        <p:spPr>
          <a:xfrm>
            <a:off x="0" y="4755615"/>
            <a:ext cx="4009576" cy="5531385"/>
          </a:xfrm>
          <a:custGeom>
            <a:avLst/>
            <a:gdLst/>
            <a:ahLst/>
            <a:cxnLst/>
            <a:rect l="l" t="t" r="r" b="b"/>
            <a:pathLst>
              <a:path w="4009576" h="5531385">
                <a:moveTo>
                  <a:pt x="0" y="0"/>
                </a:moveTo>
                <a:lnTo>
                  <a:pt x="4009576" y="0"/>
                </a:lnTo>
                <a:lnTo>
                  <a:pt x="4009576" y="5531385"/>
                </a:lnTo>
                <a:lnTo>
                  <a:pt x="0" y="5531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10" r="-955" b="-745"/>
            </a:stretch>
          </a:blipFill>
        </p:spPr>
        <p:txBody>
          <a:bodyPr/>
          <a:lstStyle/>
          <a:p>
            <a:endParaRPr lang="fr-CA"/>
          </a:p>
        </p:txBody>
      </p:sp>
      <p:sp>
        <p:nvSpPr>
          <p:cNvPr id="4" name="Freeform 4"/>
          <p:cNvSpPr/>
          <p:nvPr/>
        </p:nvSpPr>
        <p:spPr>
          <a:xfrm>
            <a:off x="4009576" y="4755615"/>
            <a:ext cx="4032535" cy="6025249"/>
          </a:xfrm>
          <a:custGeom>
            <a:avLst/>
            <a:gdLst/>
            <a:ahLst/>
            <a:cxnLst/>
            <a:rect l="l" t="t" r="r" b="b"/>
            <a:pathLst>
              <a:path w="4032535" h="6025249">
                <a:moveTo>
                  <a:pt x="0" y="0"/>
                </a:moveTo>
                <a:lnTo>
                  <a:pt x="4032535" y="0"/>
                </a:lnTo>
                <a:lnTo>
                  <a:pt x="4032535" y="6025249"/>
                </a:lnTo>
                <a:lnTo>
                  <a:pt x="0" y="60252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046" r="-16090"/>
            </a:stretch>
          </a:blipFill>
        </p:spPr>
        <p:txBody>
          <a:bodyPr/>
          <a:lstStyle/>
          <a:p>
            <a:endParaRPr lang="fr-CA"/>
          </a:p>
        </p:txBody>
      </p:sp>
      <p:grpSp>
        <p:nvGrpSpPr>
          <p:cNvPr id="5" name="Group 5"/>
          <p:cNvGrpSpPr/>
          <p:nvPr/>
        </p:nvGrpSpPr>
        <p:grpSpPr>
          <a:xfrm>
            <a:off x="8042111" y="2676235"/>
            <a:ext cx="8588369" cy="5318705"/>
            <a:chOff x="0" y="0"/>
            <a:chExt cx="11451159" cy="7091607"/>
          </a:xfrm>
        </p:grpSpPr>
        <p:sp>
          <p:nvSpPr>
            <p:cNvPr id="6" name="TextBox 6"/>
            <p:cNvSpPr txBox="1"/>
            <p:nvPr/>
          </p:nvSpPr>
          <p:spPr>
            <a:xfrm>
              <a:off x="0" y="4342729"/>
              <a:ext cx="1145115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L’actualité des dernières années...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04132"/>
              <a:ext cx="11451159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Le désir de connaître la réalité</a:t>
              </a:r>
            </a:p>
            <a:p>
              <a:pPr algn="l">
                <a:lnSpc>
                  <a:spcPts val="4200"/>
                </a:lnSpc>
              </a:pPr>
              <a:endParaRPr lang="en-US" sz="3000">
                <a:solidFill>
                  <a:srgbClr val="000000"/>
                </a:solidFill>
                <a:latin typeface="DM San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1451159" cy="366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DM Sans Bold"/>
                </a:rPr>
                <a:t>Pourquoi ce sujet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2296">
            <a:off x="10554543" y="-3785506"/>
            <a:ext cx="10173187" cy="10147754"/>
          </a:xfrm>
          <a:custGeom>
            <a:avLst/>
            <a:gdLst/>
            <a:ahLst/>
            <a:cxnLst/>
            <a:rect l="l" t="t" r="r" b="b"/>
            <a:pathLst>
              <a:path w="10173187" h="10147754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CA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99012" y="3951706"/>
          <a:ext cx="16230600" cy="2781300"/>
        </p:xfrm>
        <a:graphic>
          <a:graphicData uri="http://schemas.openxmlformats.org/drawingml/2006/table">
            <a:tbl>
              <a:tblPr/>
              <a:tblGrid>
                <a:gridCol w="496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8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EFBF5"/>
                          </a:solidFill>
                          <a:latin typeface="DM Sans"/>
                        </a:rPr>
                        <a:t>Source de données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56A"/>
                    </a:solidFill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DM Sans"/>
                        </a:rPr>
                        <a:t>Premier League (Championnat anglais)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710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DM Sans Bold"/>
                        </a:rPr>
                        <a:t>Méthodes de traitement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2EF"/>
                    </a:solidFill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DM Sans"/>
                        </a:rPr>
                        <a:t>Web-scrapping de site-web dynamique (Rselenium)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710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EFBF5"/>
                          </a:solidFill>
                          <a:latin typeface="DM Sans Bold"/>
                        </a:rPr>
                        <a:t>Analyse de données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56A"/>
                    </a:solidFill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DM Sans"/>
                        </a:rPr>
                        <a:t>Graphiques et tableau de régression linéaire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8697" y="1019175"/>
            <a:ext cx="797673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Méthodologie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08">
            <a:off x="1028698" y="8482094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CA"/>
          </a:p>
        </p:txBody>
      </p:sp>
      <p:sp>
        <p:nvSpPr>
          <p:cNvPr id="3" name="Freeform 3"/>
          <p:cNvSpPr/>
          <p:nvPr/>
        </p:nvSpPr>
        <p:spPr>
          <a:xfrm>
            <a:off x="351098" y="2086519"/>
            <a:ext cx="10352057" cy="6738705"/>
          </a:xfrm>
          <a:custGeom>
            <a:avLst/>
            <a:gdLst/>
            <a:ahLst/>
            <a:cxnLst/>
            <a:rect l="l" t="t" r="r" b="b"/>
            <a:pathLst>
              <a:path w="10352057" h="6738705">
                <a:moveTo>
                  <a:pt x="0" y="0"/>
                </a:moveTo>
                <a:lnTo>
                  <a:pt x="10352057" y="0"/>
                </a:lnTo>
                <a:lnTo>
                  <a:pt x="10352057" y="6738705"/>
                </a:lnTo>
                <a:lnTo>
                  <a:pt x="0" y="6738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43" r="-13301"/>
            </a:stretch>
          </a:blipFill>
        </p:spPr>
        <p:txBody>
          <a:bodyPr/>
          <a:lstStyle/>
          <a:p>
            <a:endParaRPr lang="fr-CA"/>
          </a:p>
        </p:txBody>
      </p:sp>
      <p:sp>
        <p:nvSpPr>
          <p:cNvPr id="4" name="TextBox 4"/>
          <p:cNvSpPr txBox="1"/>
          <p:nvPr/>
        </p:nvSpPr>
        <p:spPr>
          <a:xfrm>
            <a:off x="1028700" y="1019175"/>
            <a:ext cx="811529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Site-web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74929" y="3729565"/>
            <a:ext cx="5677804" cy="318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DM Sans"/>
              </a:rPr>
              <a:t>Il faut indiquer au programme de cliquer sur les éléments souhaités, 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DM Sans"/>
            </a:endParaRP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DM Sans"/>
              </a:rPr>
              <a:t>Faire des loops pour sélectionner l’ensemble des données souhaités.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931275"/>
            <a:ext cx="4778905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DM Sans Italics"/>
              </a:rPr>
              <a:t>Source : Ajoutez vos références ici.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5569784" y="5138738"/>
            <a:ext cx="734068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CA"/>
          </a:p>
        </p:txBody>
      </p:sp>
      <p:sp>
        <p:nvSpPr>
          <p:cNvPr id="3" name="Freeform 3"/>
          <p:cNvSpPr/>
          <p:nvPr/>
        </p:nvSpPr>
        <p:spPr>
          <a:xfrm>
            <a:off x="1993069" y="1028700"/>
            <a:ext cx="6153564" cy="8764610"/>
          </a:xfrm>
          <a:custGeom>
            <a:avLst/>
            <a:gdLst/>
            <a:ahLst/>
            <a:cxnLst/>
            <a:rect l="l" t="t" r="r" b="b"/>
            <a:pathLst>
              <a:path w="6153564" h="8764610">
                <a:moveTo>
                  <a:pt x="0" y="0"/>
                </a:moveTo>
                <a:lnTo>
                  <a:pt x="6153564" y="0"/>
                </a:lnTo>
                <a:lnTo>
                  <a:pt x="6153564" y="8764610"/>
                </a:lnTo>
                <a:lnTo>
                  <a:pt x="0" y="876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84" t="-316" b="-316"/>
            </a:stretch>
          </a:blipFill>
        </p:spPr>
        <p:txBody>
          <a:bodyPr/>
          <a:lstStyle/>
          <a:p>
            <a:endParaRPr lang="fr-CA"/>
          </a:p>
        </p:txBody>
      </p:sp>
      <p:grpSp>
        <p:nvGrpSpPr>
          <p:cNvPr id="4" name="Group 4"/>
          <p:cNvGrpSpPr/>
          <p:nvPr/>
        </p:nvGrpSpPr>
        <p:grpSpPr>
          <a:xfrm>
            <a:off x="10902626" y="3251152"/>
            <a:ext cx="5769052" cy="3784695"/>
            <a:chOff x="0" y="0"/>
            <a:chExt cx="7692069" cy="5046261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7692069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DM Sans Bold"/>
                </a:rPr>
                <a:t>Résultats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13089"/>
              <a:ext cx="7692069" cy="115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0"/>
                </a:lnSpc>
                <a:spcBef>
                  <a:spcPct val="0"/>
                </a:spcBef>
              </a:pPr>
              <a:r>
                <a:rPr lang="en-US" sz="2925">
                  <a:solidFill>
                    <a:srgbClr val="000000"/>
                  </a:solidFill>
                  <a:latin typeface="DM Sans Bold"/>
                </a:rPr>
                <a:t>Trés peu d’internationaux en 1992-1993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499102"/>
              <a:ext cx="769206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5569784" y="5138738"/>
            <a:ext cx="734068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CA"/>
          </a:p>
        </p:txBody>
      </p:sp>
      <p:sp>
        <p:nvSpPr>
          <p:cNvPr id="3" name="Freeform 3"/>
          <p:cNvSpPr/>
          <p:nvPr/>
        </p:nvSpPr>
        <p:spPr>
          <a:xfrm>
            <a:off x="249565" y="1890527"/>
            <a:ext cx="11408433" cy="7561707"/>
          </a:xfrm>
          <a:custGeom>
            <a:avLst/>
            <a:gdLst/>
            <a:ahLst/>
            <a:cxnLst/>
            <a:rect l="l" t="t" r="r" b="b"/>
            <a:pathLst>
              <a:path w="11408433" h="7561707">
                <a:moveTo>
                  <a:pt x="0" y="0"/>
                </a:moveTo>
                <a:lnTo>
                  <a:pt x="11408433" y="0"/>
                </a:lnTo>
                <a:lnTo>
                  <a:pt x="11408433" y="7561707"/>
                </a:lnTo>
                <a:lnTo>
                  <a:pt x="0" y="7561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44" r="-4274"/>
            </a:stretch>
          </a:blipFill>
        </p:spPr>
        <p:txBody>
          <a:bodyPr/>
          <a:lstStyle/>
          <a:p>
            <a:endParaRPr lang="fr-CA" dirty="0"/>
          </a:p>
        </p:txBody>
      </p:sp>
      <p:grpSp>
        <p:nvGrpSpPr>
          <p:cNvPr id="4" name="Group 4"/>
          <p:cNvGrpSpPr/>
          <p:nvPr/>
        </p:nvGrpSpPr>
        <p:grpSpPr>
          <a:xfrm>
            <a:off x="11887200" y="3009900"/>
            <a:ext cx="5769052" cy="3346545"/>
            <a:chOff x="0" y="0"/>
            <a:chExt cx="7692069" cy="4462061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7692069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DM Sans Bold"/>
                </a:rPr>
                <a:t>Résultats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13089"/>
              <a:ext cx="7692069" cy="57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0"/>
                </a:lnSpc>
                <a:spcBef>
                  <a:spcPct val="0"/>
                </a:spcBef>
              </a:pPr>
              <a:r>
                <a:rPr lang="en-US" sz="2925" dirty="0">
                  <a:solidFill>
                    <a:srgbClr val="000000"/>
                  </a:solidFill>
                  <a:latin typeface="DM Sans Bold"/>
                </a:rPr>
                <a:t>Une </a:t>
              </a:r>
              <a:r>
                <a:rPr lang="en-US" sz="2925" dirty="0" err="1">
                  <a:solidFill>
                    <a:srgbClr val="000000"/>
                  </a:solidFill>
                  <a:latin typeface="DM Sans Bold"/>
                </a:rPr>
                <a:t>nette</a:t>
              </a:r>
              <a:r>
                <a:rPr lang="en-US" sz="2925" dirty="0">
                  <a:solidFill>
                    <a:srgbClr val="000000"/>
                  </a:solidFill>
                  <a:latin typeface="DM Sans Bold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latin typeface="DM Sans Bold"/>
                </a:rPr>
                <a:t>différence</a:t>
              </a:r>
              <a:endParaRPr lang="en-US" sz="2925" dirty="0">
                <a:solidFill>
                  <a:srgbClr val="000000"/>
                </a:solidFill>
                <a:latin typeface="DM Sans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914902"/>
              <a:ext cx="769206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5569784" y="5138738"/>
            <a:ext cx="734068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CA"/>
          </a:p>
        </p:txBody>
      </p:sp>
      <p:sp>
        <p:nvSpPr>
          <p:cNvPr id="3" name="Freeform 3"/>
          <p:cNvSpPr/>
          <p:nvPr/>
        </p:nvSpPr>
        <p:spPr>
          <a:xfrm>
            <a:off x="435199" y="1028700"/>
            <a:ext cx="12747401" cy="8542380"/>
          </a:xfrm>
          <a:custGeom>
            <a:avLst/>
            <a:gdLst/>
            <a:ahLst/>
            <a:cxnLst/>
            <a:rect l="l" t="t" r="r" b="b"/>
            <a:pathLst>
              <a:path w="11781868" h="7170780">
                <a:moveTo>
                  <a:pt x="0" y="0"/>
                </a:moveTo>
                <a:lnTo>
                  <a:pt x="11781869" y="0"/>
                </a:lnTo>
                <a:lnTo>
                  <a:pt x="11781869" y="7170780"/>
                </a:lnTo>
                <a:lnTo>
                  <a:pt x="0" y="7170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93" b="-793"/>
            </a:stretch>
          </a:blipFill>
        </p:spPr>
        <p:txBody>
          <a:bodyPr/>
          <a:lstStyle/>
          <a:p>
            <a:endParaRPr lang="fr-CA"/>
          </a:p>
        </p:txBody>
      </p:sp>
      <p:grpSp>
        <p:nvGrpSpPr>
          <p:cNvPr id="4" name="Group 4"/>
          <p:cNvGrpSpPr/>
          <p:nvPr/>
        </p:nvGrpSpPr>
        <p:grpSpPr>
          <a:xfrm>
            <a:off x="11655534" y="140629"/>
            <a:ext cx="5769052" cy="2390823"/>
            <a:chOff x="0" y="0"/>
            <a:chExt cx="7692069" cy="3187764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7692069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DM Sans Bold"/>
                </a:rPr>
                <a:t>Résultats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13089"/>
              <a:ext cx="7692069" cy="57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5569784" y="5138738"/>
            <a:ext cx="734068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CA"/>
          </a:p>
        </p:txBody>
      </p:sp>
      <p:sp>
        <p:nvSpPr>
          <p:cNvPr id="3" name="Freeform 3"/>
          <p:cNvSpPr/>
          <p:nvPr/>
        </p:nvSpPr>
        <p:spPr>
          <a:xfrm>
            <a:off x="1661771" y="1857024"/>
            <a:ext cx="5186663" cy="7401276"/>
          </a:xfrm>
          <a:custGeom>
            <a:avLst/>
            <a:gdLst/>
            <a:ahLst/>
            <a:cxnLst/>
            <a:rect l="l" t="t" r="r" b="b"/>
            <a:pathLst>
              <a:path w="5186663" h="7401276">
                <a:moveTo>
                  <a:pt x="0" y="0"/>
                </a:moveTo>
                <a:lnTo>
                  <a:pt x="5186663" y="0"/>
                </a:lnTo>
                <a:lnTo>
                  <a:pt x="5186663" y="7401276"/>
                </a:lnTo>
                <a:lnTo>
                  <a:pt x="0" y="7401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2" r="-5598" b="-484"/>
            </a:stretch>
          </a:blipFill>
        </p:spPr>
        <p:txBody>
          <a:bodyPr/>
          <a:lstStyle/>
          <a:p>
            <a:endParaRPr lang="fr-CA"/>
          </a:p>
        </p:txBody>
      </p:sp>
      <p:grpSp>
        <p:nvGrpSpPr>
          <p:cNvPr id="4" name="Group 4"/>
          <p:cNvGrpSpPr/>
          <p:nvPr/>
        </p:nvGrpSpPr>
        <p:grpSpPr>
          <a:xfrm>
            <a:off x="10902626" y="2593927"/>
            <a:ext cx="5769052" cy="2390823"/>
            <a:chOff x="0" y="0"/>
            <a:chExt cx="7692069" cy="3187764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7692069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DM Sans Bold"/>
                </a:rPr>
                <a:t>Résultats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13089"/>
              <a:ext cx="7692069" cy="57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0"/>
                </a:lnSpc>
                <a:spcBef>
                  <a:spcPct val="0"/>
                </a:spcBef>
              </a:pPr>
              <a:r>
                <a:rPr lang="en-US" sz="2925">
                  <a:solidFill>
                    <a:srgbClr val="000000"/>
                  </a:solidFill>
                  <a:latin typeface="DM Sans Bold"/>
                </a:rPr>
                <a:t>Il n’y a pas de corrélation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 flipH="1">
            <a:off x="7089400" y="600041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8075295" y="0"/>
                </a:moveTo>
                <a:lnTo>
                  <a:pt x="0" y="0"/>
                </a:lnTo>
                <a:lnTo>
                  <a:pt x="0" y="8229600"/>
                </a:lnTo>
                <a:lnTo>
                  <a:pt x="8075295" y="8229600"/>
                </a:lnTo>
                <a:lnTo>
                  <a:pt x="807529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CA"/>
          </a:p>
        </p:txBody>
      </p:sp>
      <p:sp>
        <p:nvSpPr>
          <p:cNvPr id="3" name="AutoShape 3"/>
          <p:cNvSpPr/>
          <p:nvPr/>
        </p:nvSpPr>
        <p:spPr>
          <a:xfrm rot="1008">
            <a:off x="1028698" y="3853707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CA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28697" y="4897539"/>
          <a:ext cx="16230602" cy="4360761"/>
        </p:xfrm>
        <a:graphic>
          <a:graphicData uri="http://schemas.openxmlformats.org/drawingml/2006/table">
            <a:tbl>
              <a:tblPr/>
              <a:tblGrid>
                <a:gridCol w="8115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076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 Bold"/>
                        </a:rPr>
                        <a:t>Limites et perspectives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endParaRPr lang="en-US" sz="1100"/>
                    </a:p>
                    <a:p>
                      <a:pPr marL="647700" lvl="1" indent="-323850" algn="ctr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</a:rPr>
                        <a:t>La faible quantité de données</a:t>
                      </a:r>
                    </a:p>
                    <a:p>
                      <a:pPr marL="647700" lvl="1" indent="-323850" algn="ctr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</a:rPr>
                        <a:t>Observer les images pour voir l’évolution de la diversité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5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 Bold"/>
                        </a:rPr>
                        <a:t>Éthique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</a:rPr>
                        <a:t>Est-ce que ces sportifs ont accepté de participer à une étude sur leurs origines?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2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8700" y="1019175"/>
            <a:ext cx="8115300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Implications et Recommandations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145</Words>
  <Application>Microsoft Office PowerPoint</Application>
  <PresentationFormat>Personnalisé</PresentationFormat>
  <Paragraphs>34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DM Sans Bold</vt:lpstr>
      <vt:lpstr>Calibri</vt:lpstr>
      <vt:lpstr>Arial</vt:lpstr>
      <vt:lpstr>DM Sans</vt:lpstr>
      <vt:lpstr>DM Sans Italics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mondialisation du sport</dc:title>
  <dc:creator>Utilisateur</dc:creator>
  <cp:lastModifiedBy>Sadou Ba</cp:lastModifiedBy>
  <cp:revision>2</cp:revision>
  <dcterms:created xsi:type="dcterms:W3CDTF">2006-08-16T00:00:00Z</dcterms:created>
  <dcterms:modified xsi:type="dcterms:W3CDTF">2024-04-16T18:58:52Z</dcterms:modified>
  <dc:identifier>DAGCjlM8lEo</dc:identifier>
</cp:coreProperties>
</file>